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4"/>
  </p:notesMasterIdLst>
  <p:sldIdLst>
    <p:sldId id="27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8" r:id="rId22"/>
    <p:sldId id="279"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74E8412-9FEE-4882-8A29-85ED7E9D5BA7}" type="datetimeFigureOut">
              <a:rPr lang="en-US"/>
              <a:pPr>
                <a:defRPr/>
              </a:pPr>
              <a:t>11/3/2010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BC5B03B-B3AD-4DCB-9874-91C4B1B7616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8F8ADB-AEB3-482B-B5E1-C1754747465C}" type="slidenum">
              <a:rPr lang="en-US"/>
              <a:pPr fontAlgn="base">
                <a:spcBef>
                  <a:spcPct val="0"/>
                </a:spcBef>
                <a:spcAft>
                  <a:spcPct val="0"/>
                </a:spcAft>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E7AD63-C0E1-42F6-8F41-615CFBF1E7D4}" type="slidenum">
              <a:rPr lang="en-US"/>
              <a:pPr fontAlgn="base">
                <a:spcBef>
                  <a:spcPct val="0"/>
                </a:spcBef>
                <a:spcAft>
                  <a:spcPct val="0"/>
                </a:spcAft>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68D8A5-442C-4885-BFA9-E1018C36D52E}" type="slidenum">
              <a:rPr lang="en-US"/>
              <a:pPr fontAlgn="base">
                <a:spcBef>
                  <a:spcPct val="0"/>
                </a:spcBef>
                <a:spcAft>
                  <a:spcPct val="0"/>
                </a:spcAft>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7400BC-A920-4DAF-AA26-9C978C9F899C}" type="slidenum">
              <a:rPr lang="en-US"/>
              <a:pPr fontAlgn="base">
                <a:spcBef>
                  <a:spcPct val="0"/>
                </a:spcBef>
                <a:spcAft>
                  <a:spcPct val="0"/>
                </a:spcAft>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69793F-4A72-488C-981A-2088FCBFB585}" type="slidenum">
              <a:rPr lang="en-US"/>
              <a:pPr fontAlgn="base">
                <a:spcBef>
                  <a:spcPct val="0"/>
                </a:spcBef>
                <a:spcAft>
                  <a:spcPct val="0"/>
                </a:spcAft>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D485B4-6D23-4D32-9128-5A519B876881}" type="slidenum">
              <a:rPr lang="en-US"/>
              <a:pPr fontAlgn="base">
                <a:spcBef>
                  <a:spcPct val="0"/>
                </a:spcBef>
                <a:spcAft>
                  <a:spcPct val="0"/>
                </a:spcAft>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9A8173-0879-4C92-A0C4-583A3225710D}" type="slidenum">
              <a:rPr lang="en-US"/>
              <a:pPr fontAlgn="base">
                <a:spcBef>
                  <a:spcPct val="0"/>
                </a:spcBef>
                <a:spcAft>
                  <a:spcPct val="0"/>
                </a:spcAft>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B7F04C-B49C-454C-8D0C-FE97C9F71E80}" type="slidenum">
              <a:rPr lang="en-US"/>
              <a:pPr fontAlgn="base">
                <a:spcBef>
                  <a:spcPct val="0"/>
                </a:spcBef>
                <a:spcAft>
                  <a:spcPct val="0"/>
                </a:spcAft>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2A4A34-E6A2-459F-B3E3-F3912CFCFA01}" type="slidenum">
              <a:rPr lang="en-US"/>
              <a:pPr fontAlgn="base">
                <a:spcBef>
                  <a:spcPct val="0"/>
                </a:spcBef>
                <a:spcAft>
                  <a:spcPct val="0"/>
                </a:spcAft>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40AC35-1892-46F5-9A60-1A2BE60AE857}" type="slidenum">
              <a:rPr lang="en-US"/>
              <a:pPr fontAlgn="base">
                <a:spcBef>
                  <a:spcPct val="0"/>
                </a:spcBef>
                <a:spcAft>
                  <a:spcPct val="0"/>
                </a:spcAft>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65CD57-11E6-43CE-98EA-0BD5EC60E76B}" type="slidenum">
              <a:rPr lang="en-US"/>
              <a:pPr fontAlgn="base">
                <a:spcBef>
                  <a:spcPct val="0"/>
                </a:spcBef>
                <a:spcAft>
                  <a:spcPct val="0"/>
                </a:spcAft>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17DFD7-F327-43D7-B5D2-4E7B889DC36D}" type="slidenum">
              <a:rPr lang="en-US"/>
              <a:pPr fontAlgn="base">
                <a:spcBef>
                  <a:spcPct val="0"/>
                </a:spcBef>
                <a:spcAft>
                  <a:spcPct val="0"/>
                </a:spcAft>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09C103-902A-4A80-9049-575F71ADEAB3}"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C7B2E5-5C4A-4454-AD7C-EAC8733A19D6}" type="slidenum">
              <a:rPr lang="en-US"/>
              <a:pPr fontAlgn="base">
                <a:spcBef>
                  <a:spcPct val="0"/>
                </a:spcBef>
                <a:spcAft>
                  <a:spcPct val="0"/>
                </a:spcAft>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A73B99-B59D-49D0-8DB3-8B8957653D31}" type="slidenum">
              <a:rPr lang="en-US"/>
              <a:pPr fontAlgn="base">
                <a:spcBef>
                  <a:spcPct val="0"/>
                </a:spcBef>
                <a:spcAft>
                  <a:spcPct val="0"/>
                </a:spcAft>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1F404A-19C6-4186-8D02-297C1B3283BB}" type="slidenum">
              <a:rPr lang="en-US"/>
              <a:pPr fontAlgn="base">
                <a:spcBef>
                  <a:spcPct val="0"/>
                </a:spcBef>
                <a:spcAft>
                  <a:spcPct val="0"/>
                </a:spcAft>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D57455-1B33-4CD2-AD55-2EF8FF4B9A9F}" type="slidenum">
              <a:rPr lang="en-US"/>
              <a:pPr fontAlgn="base">
                <a:spcBef>
                  <a:spcPct val="0"/>
                </a:spcBef>
                <a:spcAft>
                  <a:spcPct val="0"/>
                </a:spcAft>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CFA232-3F41-4DE6-8B4F-BDB2EE6E3671}" type="slidenum">
              <a:rPr lang="en-US"/>
              <a:pPr fontAlgn="base">
                <a:spcBef>
                  <a:spcPct val="0"/>
                </a:spcBef>
                <a:spcAft>
                  <a:spcPct val="0"/>
                </a:spcAft>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66A66D-F014-4348-9215-D5F1D1EAA214}" type="slidenum">
              <a:rPr lang="en-US"/>
              <a:pPr fontAlgn="base">
                <a:spcBef>
                  <a:spcPct val="0"/>
                </a:spcBef>
                <a:spcAft>
                  <a:spcPct val="0"/>
                </a:spcAft>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BBF4782B-5A2F-4632-B23A-7391DA3554AA}" type="datetimeFigureOut">
              <a:rPr lang="en-US" smtClean="0"/>
              <a:pPr>
                <a:defRPr/>
              </a:pPr>
              <a:t>11/3/2010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C3F5C75-E003-453A-B187-7414F81F6B15}"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5B767C8-DA60-4209-B72B-9380FA0CDF90}" type="datetimeFigureOut">
              <a:rPr lang="en-US" smtClean="0"/>
              <a:pPr>
                <a:defRPr/>
              </a:pPr>
              <a:t>11/3/2010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A0E4D6C-1014-4C37-83C3-C05670F47E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1F566C7-F734-4DCA-B1F7-7ABC0DFE13E2}" type="datetimeFigureOut">
              <a:rPr lang="en-US" smtClean="0"/>
              <a:pPr>
                <a:defRPr/>
              </a:pPr>
              <a:t>11/3/2010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C805EB-B143-4226-B325-C4A023BA2A9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7920063-0ED8-4FE1-901B-94ED8591D100}" type="datetimeFigureOut">
              <a:rPr lang="en-US" smtClean="0"/>
              <a:pPr>
                <a:defRPr/>
              </a:pPr>
              <a:t>11/3/2010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0A956B8-B37C-4E3C-B47C-5AF237B861F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3EB3F35-44E5-4EE1-A3D7-AD77379E4509}" type="datetimeFigureOut">
              <a:rPr lang="en-US" smtClean="0"/>
              <a:pPr>
                <a:defRPr/>
              </a:pPr>
              <a:t>11/3/2010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072BB7A-12A4-4FA2-8C66-F1F7690C705F}"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3B53CDD0-9069-483F-BE67-4F7CC0F1743B}" type="datetimeFigureOut">
              <a:rPr lang="en-US" smtClean="0"/>
              <a:pPr>
                <a:defRPr/>
              </a:pPr>
              <a:t>11/3/2010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135D066-DD32-4B23-9852-33476F45F938}"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F05A7161-1F02-491A-86AB-41DEEFBBC56F}" type="datetimeFigureOut">
              <a:rPr lang="en-US" smtClean="0"/>
              <a:pPr>
                <a:defRPr/>
              </a:pPr>
              <a:t>11/3/2010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4733CFD-4810-417E-9B67-748CA37E811A}"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C2C16DA4-2012-40D3-A4BD-C4914621D86D}" type="datetimeFigureOut">
              <a:rPr lang="en-US" smtClean="0"/>
              <a:pPr>
                <a:defRPr/>
              </a:pPr>
              <a:t>11/3/2010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F137080-5050-42DC-A38B-50EE21B83738}"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C0972E7-0B3D-4D56-BED4-CB7F8EF8AFD4}" type="datetimeFigureOut">
              <a:rPr lang="en-US" smtClean="0"/>
              <a:pPr>
                <a:defRPr/>
              </a:pPr>
              <a:t>11/3/2010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0D2B401-5D8B-45DF-9BDA-5931812519C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FF0D46A-F07C-4357-A841-87B2848BF424}" type="datetimeFigureOut">
              <a:rPr lang="en-US" smtClean="0"/>
              <a:pPr>
                <a:defRPr/>
              </a:pPr>
              <a:t>11/3/2010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F815940-2201-4E1B-B34C-240DDEB53EC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24F7038-7D78-4781-87C7-3FD4EAE537D2}" type="datetimeFigureOut">
              <a:rPr lang="en-US" smtClean="0"/>
              <a:pPr>
                <a:defRPr/>
              </a:pPr>
              <a:t>11/3/2010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99E50DD-D2BD-4D2F-B827-70E32B0894A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A90658C-077D-451B-9B11-617C4AA2FB0C}" type="datetimeFigureOut">
              <a:rPr lang="en-US" smtClean="0"/>
              <a:pPr>
                <a:defRPr/>
              </a:pPr>
              <a:t>11/3/2010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4A6E5DC-9FAA-4451-A07F-7149220C7C5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2000250"/>
          </a:xfrm>
        </p:spPr>
        <p:txBody>
          <a:bodyPr rtlCol="0">
            <a:normAutofit fontScale="90000"/>
          </a:bodyPr>
          <a:lstStyle/>
          <a:p>
            <a:pPr fontAlgn="auto">
              <a:spcAft>
                <a:spcPts val="0"/>
              </a:spcAft>
              <a:defRPr/>
            </a:pPr>
            <a:r>
              <a:rPr lang="en-US" dirty="0" smtClean="0"/>
              <a:t>LSP 120: Quantitative Reasoning and Technological Literacy </a:t>
            </a:r>
            <a:br>
              <a:rPr lang="en-US" dirty="0" smtClean="0"/>
            </a:br>
            <a:r>
              <a:rPr lang="en-US" dirty="0" smtClean="0"/>
              <a:t>Section 118</a:t>
            </a:r>
            <a:endParaRPr lang="en-US" dirty="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err="1" smtClean="0"/>
              <a:t>Özlem</a:t>
            </a:r>
            <a:r>
              <a:rPr lang="en-US" dirty="0" smtClean="0"/>
              <a:t> </a:t>
            </a:r>
            <a:r>
              <a:rPr lang="en-US" dirty="0" err="1" smtClean="0"/>
              <a:t>Elgün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More </a:t>
            </a:r>
            <a:r>
              <a:rPr lang="en-US" dirty="0" err="1" smtClean="0"/>
              <a:t>Stpes</a:t>
            </a:r>
            <a:r>
              <a:rPr lang="en-US" dirty="0" smtClean="0"/>
              <a:t>…</a:t>
            </a:r>
            <a:endParaRPr lang="en-US" dirty="0"/>
          </a:p>
        </p:txBody>
      </p:sp>
      <p:sp>
        <p:nvSpPr>
          <p:cNvPr id="17411" name="Content Placeholder 2"/>
          <p:cNvSpPr>
            <a:spLocks noGrp="1"/>
          </p:cNvSpPr>
          <p:nvPr>
            <p:ph idx="1"/>
          </p:nvPr>
        </p:nvSpPr>
        <p:spPr/>
        <p:txBody>
          <a:bodyPr/>
          <a:lstStyle/>
          <a:p>
            <a:r>
              <a:rPr lang="en-US" smtClean="0"/>
              <a:t>Step 4 Continued…</a:t>
            </a:r>
          </a:p>
          <a:p>
            <a:pPr lvl="1"/>
            <a:r>
              <a:rPr lang="en-US" smtClean="0"/>
              <a:t>Fill in function Arguments</a:t>
            </a:r>
          </a:p>
          <a:p>
            <a:pPr lvl="1"/>
            <a:r>
              <a:rPr lang="en-US" smtClean="0"/>
              <a:t>Rate = Interest/12</a:t>
            </a:r>
          </a:p>
          <a:p>
            <a:pPr lvl="1"/>
            <a:r>
              <a:rPr lang="en-US" smtClean="0"/>
              <a:t>Nper = # of payments</a:t>
            </a:r>
          </a:p>
          <a:p>
            <a:pPr lvl="1"/>
            <a:r>
              <a:rPr lang="en-US" smtClean="0"/>
              <a:t>Pv = negative loan amount</a:t>
            </a:r>
          </a:p>
          <a:p>
            <a:pPr lvl="1"/>
            <a:r>
              <a:rPr lang="en-US" smtClean="0"/>
              <a:t>Fv, Type = leave blank </a:t>
            </a:r>
          </a:p>
          <a:p>
            <a:pPr lvl="1"/>
            <a:endParaRPr lang="en-US" smtClean="0"/>
          </a:p>
        </p:txBody>
      </p:sp>
      <p:pic>
        <p:nvPicPr>
          <p:cNvPr id="17412" name="Picture 2"/>
          <p:cNvPicPr>
            <a:picLocks noChangeAspect="1" noChangeArrowheads="1"/>
          </p:cNvPicPr>
          <p:nvPr/>
        </p:nvPicPr>
        <p:blipFill>
          <a:blip r:embed="rId3" cstate="print"/>
          <a:srcRect l="46111" t="9111" r="13889" b="52667"/>
          <a:stretch>
            <a:fillRect/>
          </a:stretch>
        </p:blipFill>
        <p:spPr bwMode="auto">
          <a:xfrm>
            <a:off x="4572000" y="1524000"/>
            <a:ext cx="4419600" cy="264001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Next…</a:t>
            </a:r>
            <a:endParaRPr lang="en-US" dirty="0"/>
          </a:p>
        </p:txBody>
      </p:sp>
      <p:sp>
        <p:nvSpPr>
          <p:cNvPr id="18435" name="Content Placeholder 2"/>
          <p:cNvSpPr>
            <a:spLocks noGrp="1"/>
          </p:cNvSpPr>
          <p:nvPr>
            <p:ph idx="1"/>
          </p:nvPr>
        </p:nvSpPr>
        <p:spPr/>
        <p:txBody>
          <a:bodyPr>
            <a:normAutofit lnSpcReduction="10000"/>
          </a:bodyPr>
          <a:lstStyle/>
          <a:p>
            <a:r>
              <a:rPr lang="en-US" smtClean="0"/>
              <a:t>Cell D3 – Interest paid that month</a:t>
            </a:r>
          </a:p>
          <a:p>
            <a:pPr lvl="1"/>
            <a:r>
              <a:rPr lang="en-US" smtClean="0"/>
              <a:t>=B3 * .06/12</a:t>
            </a:r>
          </a:p>
          <a:p>
            <a:pPr lvl="1"/>
            <a:r>
              <a:rPr lang="en-US" smtClean="0"/>
              <a:t>Balance * interest/12</a:t>
            </a:r>
          </a:p>
          <a:p>
            <a:pPr lvl="1"/>
            <a:r>
              <a:rPr lang="en-US" smtClean="0"/>
              <a:t>Amount bank keeps/cost of the loan</a:t>
            </a:r>
          </a:p>
          <a:p>
            <a:r>
              <a:rPr lang="en-US" smtClean="0"/>
              <a:t>Cell E3 – Principal paid that month</a:t>
            </a:r>
          </a:p>
          <a:p>
            <a:pPr lvl="1"/>
            <a:r>
              <a:rPr lang="en-US" smtClean="0"/>
              <a:t>=C3-D3</a:t>
            </a:r>
          </a:p>
          <a:p>
            <a:pPr lvl="1"/>
            <a:r>
              <a:rPr lang="en-US" smtClean="0"/>
              <a:t>Reduces the beginning balance</a:t>
            </a:r>
          </a:p>
          <a:p>
            <a:r>
              <a:rPr lang="en-US" smtClean="0"/>
              <a:t>Cell F3 – End balance that month</a:t>
            </a:r>
          </a:p>
          <a:p>
            <a:pPr lvl="1"/>
            <a:r>
              <a:rPr lang="en-US" smtClean="0"/>
              <a:t>=B3-E3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Format Columns</a:t>
            </a:r>
            <a:endParaRPr lang="en-US" dirty="0"/>
          </a:p>
        </p:txBody>
      </p:sp>
      <p:sp>
        <p:nvSpPr>
          <p:cNvPr id="19459" name="Content Placeholder 2"/>
          <p:cNvSpPr>
            <a:spLocks noGrp="1"/>
          </p:cNvSpPr>
          <p:nvPr>
            <p:ph idx="1"/>
          </p:nvPr>
        </p:nvSpPr>
        <p:spPr/>
        <p:txBody>
          <a:bodyPr/>
          <a:lstStyle/>
          <a:p>
            <a:r>
              <a:rPr lang="en-US" dirty="0" smtClean="0"/>
              <a:t>Format each column using Comma Format </a:t>
            </a:r>
          </a:p>
          <a:p>
            <a:pPr lvl="1"/>
            <a:r>
              <a:rPr lang="en-US" dirty="0" smtClean="0"/>
              <a:t>Makes table easier to read</a:t>
            </a:r>
          </a:p>
          <a:p>
            <a:r>
              <a:rPr lang="en-US" dirty="0" smtClean="0"/>
              <a:t>Fill columns down</a:t>
            </a:r>
          </a:p>
          <a:p>
            <a:r>
              <a:rPr lang="en-US" dirty="0" smtClean="0"/>
              <a:t>Ending Balance should be 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What Have we Learned?</a:t>
            </a:r>
            <a:endParaRPr lang="en-US" dirty="0"/>
          </a:p>
        </p:txBody>
      </p:sp>
      <p:sp>
        <p:nvSpPr>
          <p:cNvPr id="20483" name="Content Placeholder 2"/>
          <p:cNvSpPr>
            <a:spLocks noGrp="1"/>
          </p:cNvSpPr>
          <p:nvPr>
            <p:ph idx="1"/>
          </p:nvPr>
        </p:nvSpPr>
        <p:spPr/>
        <p:txBody>
          <a:bodyPr>
            <a:normAutofit fontScale="92500" lnSpcReduction="20000"/>
          </a:bodyPr>
          <a:lstStyle/>
          <a:p>
            <a:r>
              <a:rPr lang="en-US" smtClean="0"/>
              <a:t>How much total interest is paid?</a:t>
            </a:r>
          </a:p>
          <a:p>
            <a:endParaRPr lang="en-US" smtClean="0"/>
          </a:p>
          <a:p>
            <a:r>
              <a:rPr lang="en-US" smtClean="0"/>
              <a:t>How much do you pay back?</a:t>
            </a:r>
          </a:p>
          <a:p>
            <a:endParaRPr lang="en-US" smtClean="0"/>
          </a:p>
          <a:p>
            <a:r>
              <a:rPr lang="en-US" smtClean="0"/>
              <a:t>How does interest amount change?</a:t>
            </a:r>
          </a:p>
          <a:p>
            <a:endParaRPr lang="en-US" smtClean="0"/>
          </a:p>
          <a:p>
            <a:r>
              <a:rPr lang="en-US" smtClean="0"/>
              <a:t>How does principal amount change?</a:t>
            </a:r>
          </a:p>
          <a:p>
            <a:endParaRPr lang="en-US" smtClean="0"/>
          </a:p>
          <a:p>
            <a:r>
              <a:rPr lang="en-US" smtClean="0"/>
              <a:t>How do long term payments effect your loan amount?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t>Credit Card Interest</a:t>
            </a:r>
            <a:endParaRPr lang="en-US" dirty="0"/>
          </a:p>
        </p:txBody>
      </p:sp>
      <p:sp>
        <p:nvSpPr>
          <p:cNvPr id="21507" name="Text Placeholder 4"/>
          <p:cNvSpPr>
            <a:spLocks noGrp="1"/>
          </p:cNvSpPr>
          <p:nvPr>
            <p:ph type="body" idx="1"/>
          </p:nvPr>
        </p:nvSpPr>
        <p:spPr/>
        <p:txBody>
          <a:bodyPr/>
          <a:lstStyle/>
          <a:p>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4"/>
          <p:cNvSpPr>
            <a:spLocks noGrp="1"/>
          </p:cNvSpPr>
          <p:nvPr>
            <p:ph idx="1"/>
          </p:nvPr>
        </p:nvSpPr>
        <p:spPr>
          <a:xfrm>
            <a:off x="0" y="1066800"/>
            <a:ext cx="9144000" cy="5791200"/>
          </a:xfrm>
        </p:spPr>
        <p:txBody>
          <a:bodyPr>
            <a:normAutofit/>
          </a:bodyPr>
          <a:lstStyle/>
          <a:p>
            <a:pPr>
              <a:buNone/>
            </a:pPr>
            <a:r>
              <a:rPr lang="en-US" dirty="0" smtClean="0"/>
              <a:t>3 Payment Options</a:t>
            </a:r>
          </a:p>
          <a:p>
            <a:r>
              <a:rPr lang="en-US" dirty="0" smtClean="0"/>
              <a:t>Paying the Minimum each month</a:t>
            </a:r>
          </a:p>
          <a:p>
            <a:r>
              <a:rPr lang="en-US" dirty="0" smtClean="0"/>
              <a:t>Paying a flat amount each month</a:t>
            </a:r>
          </a:p>
          <a:p>
            <a:pPr lvl="1"/>
            <a:r>
              <a:rPr lang="en-US" dirty="0" smtClean="0"/>
              <a:t>Greater than the minimum</a:t>
            </a:r>
          </a:p>
          <a:p>
            <a:r>
              <a:rPr lang="en-US" dirty="0" smtClean="0"/>
              <a:t>Paying off in set period of time</a:t>
            </a:r>
          </a:p>
          <a:p>
            <a:endParaRPr lang="en-US" dirty="0" smtClean="0"/>
          </a:p>
          <a:p>
            <a:pPr>
              <a:buFont typeface="Wingdings" pitchFamily="2" charset="2"/>
              <a:buNone/>
            </a:pPr>
            <a:r>
              <a:rPr lang="en-US" dirty="0" smtClean="0"/>
              <a:t>For this example – we will assume no additional charges are made. (i.e. You maxed out the card </a:t>
            </a:r>
            <a:r>
              <a:rPr lang="en-US" dirty="0" smtClean="0">
                <a:sym typeface="Wingdings" pitchFamily="2" charset="2"/>
              </a:rPr>
              <a:t>)</a:t>
            </a:r>
          </a:p>
          <a:p>
            <a:pPr>
              <a:buFont typeface="Wingdings" pitchFamily="2" charset="2"/>
              <a:buNone/>
            </a:pPr>
            <a:endParaRPr lang="en-US" dirty="0" smtClean="0"/>
          </a:p>
          <a:p>
            <a:endParaRPr lang="en-US" dirty="0" smtClean="0"/>
          </a:p>
        </p:txBody>
      </p:sp>
      <p:sp>
        <p:nvSpPr>
          <p:cNvPr id="5" name="Title 3"/>
          <p:cNvSpPr txBox="1">
            <a:spLocks/>
          </p:cNvSpPr>
          <p:nvPr/>
        </p:nvSpPr>
        <p:spPr>
          <a:xfrm>
            <a:off x="533400" y="0"/>
            <a:ext cx="7772400" cy="136207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Credit Card Interest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Bill…</a:t>
            </a:r>
            <a:endParaRPr lang="en-US" dirty="0"/>
          </a:p>
        </p:txBody>
      </p:sp>
      <p:sp>
        <p:nvSpPr>
          <p:cNvPr id="23555" name="Content Placeholder 2"/>
          <p:cNvSpPr>
            <a:spLocks noGrp="1"/>
          </p:cNvSpPr>
          <p:nvPr>
            <p:ph idx="1"/>
          </p:nvPr>
        </p:nvSpPr>
        <p:spPr/>
        <p:txBody>
          <a:bodyPr/>
          <a:lstStyle/>
          <a:p>
            <a:r>
              <a:rPr lang="en-US" smtClean="0"/>
              <a:t>You have a $1500 balance on a MasterCard that charges a 19% interest rate</a:t>
            </a:r>
          </a:p>
          <a:p>
            <a:r>
              <a:rPr lang="en-US" smtClean="0"/>
              <a:t>Minimum payment is 2% or $25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Minimum Payment</a:t>
            </a:r>
            <a:endParaRPr lang="en-US" dirty="0"/>
          </a:p>
        </p:txBody>
      </p:sp>
      <p:sp>
        <p:nvSpPr>
          <p:cNvPr id="24579" name="Content Placeholder 2"/>
          <p:cNvSpPr>
            <a:spLocks noGrp="1"/>
          </p:cNvSpPr>
          <p:nvPr>
            <p:ph idx="1"/>
          </p:nvPr>
        </p:nvSpPr>
        <p:spPr>
          <a:xfrm>
            <a:off x="457200" y="1600200"/>
            <a:ext cx="7848600" cy="4873625"/>
          </a:xfrm>
        </p:spPr>
        <p:txBody>
          <a:bodyPr/>
          <a:lstStyle/>
          <a:p>
            <a:r>
              <a:rPr lang="en-US" dirty="0" smtClean="0"/>
              <a:t>Use amortization table to calculate payment</a:t>
            </a:r>
          </a:p>
          <a:p>
            <a:r>
              <a:rPr lang="en-US" dirty="0" smtClean="0"/>
              <a:t>Minimum payment is usually the greater of 2-3% of balance or $20-25</a:t>
            </a:r>
          </a:p>
          <a:p>
            <a:r>
              <a:rPr lang="en-US" dirty="0" smtClean="0"/>
              <a:t>Use Excel’s MAX function to determine this</a:t>
            </a:r>
          </a:p>
          <a:p>
            <a:pPr lvl="1"/>
            <a:r>
              <a:rPr lang="en-US" dirty="0" smtClean="0"/>
              <a:t>=MAX(balance*.03, 25)</a:t>
            </a:r>
          </a:p>
          <a:p>
            <a:pPr lvl="1"/>
            <a:r>
              <a:rPr lang="en-US" dirty="0" smtClean="0"/>
              <a:t>Excel returns the larger value</a:t>
            </a:r>
          </a:p>
        </p:txBody>
      </p:sp>
      <p:graphicFrame>
        <p:nvGraphicFramePr>
          <p:cNvPr id="4" name="Table 3"/>
          <p:cNvGraphicFramePr>
            <a:graphicFrameLocks noGrp="1"/>
          </p:cNvGraphicFramePr>
          <p:nvPr/>
        </p:nvGraphicFramePr>
        <p:xfrm>
          <a:off x="457200" y="5029200"/>
          <a:ext cx="8153985" cy="1132840"/>
        </p:xfrm>
        <a:graphic>
          <a:graphicData uri="http://schemas.openxmlformats.org/drawingml/2006/table">
            <a:tbl>
              <a:tblPr firstRow="1" bandRow="1">
                <a:tableStyleId>{5C22544A-7EE6-4342-B048-85BDC9FD1C3A}</a:tableStyleId>
              </a:tblPr>
              <a:tblGrid>
                <a:gridCol w="1249102"/>
                <a:gridCol w="1350380"/>
                <a:gridCol w="1503363"/>
                <a:gridCol w="1350380"/>
                <a:gridCol w="1350380"/>
                <a:gridCol w="1350380"/>
              </a:tblGrid>
              <a:tr h="370840">
                <a:tc>
                  <a:txBody>
                    <a:bodyPr/>
                    <a:lstStyle/>
                    <a:p>
                      <a:pPr algn="l" fontAlgn="b"/>
                      <a:r>
                        <a:rPr lang="en-US" sz="1400" b="0" i="0" u="none" strike="noStrike" dirty="0">
                          <a:latin typeface="Arial"/>
                        </a:rPr>
                        <a:t>Month</a:t>
                      </a:r>
                    </a:p>
                  </a:txBody>
                  <a:tcPr marL="9525" marR="9525" marT="9525" marB="0" anchor="b"/>
                </a:tc>
                <a:tc>
                  <a:txBody>
                    <a:bodyPr/>
                    <a:lstStyle/>
                    <a:p>
                      <a:pPr algn="l" fontAlgn="b"/>
                      <a:r>
                        <a:rPr lang="en-US" sz="1400" b="0" i="0" u="none" strike="noStrike">
                          <a:latin typeface="Arial"/>
                        </a:rPr>
                        <a:t>Beg Balance</a:t>
                      </a:r>
                    </a:p>
                  </a:txBody>
                  <a:tcPr marL="9525" marR="9525" marT="9525" marB="0" anchor="b"/>
                </a:tc>
                <a:tc>
                  <a:txBody>
                    <a:bodyPr/>
                    <a:lstStyle/>
                    <a:p>
                      <a:pPr algn="l" fontAlgn="b"/>
                      <a:r>
                        <a:rPr lang="en-US" sz="1400" b="0" i="0" u="none" strike="noStrike">
                          <a:latin typeface="Arial"/>
                        </a:rPr>
                        <a:t>Payment</a:t>
                      </a:r>
                    </a:p>
                  </a:txBody>
                  <a:tcPr marL="9525" marR="9525" marT="9525" marB="0" anchor="b"/>
                </a:tc>
                <a:tc>
                  <a:txBody>
                    <a:bodyPr/>
                    <a:lstStyle/>
                    <a:p>
                      <a:pPr algn="l" fontAlgn="b"/>
                      <a:r>
                        <a:rPr lang="en-US" sz="1400" b="0" i="0" u="none" strike="noStrike">
                          <a:latin typeface="Arial"/>
                        </a:rPr>
                        <a:t>Interest</a:t>
                      </a:r>
                    </a:p>
                  </a:txBody>
                  <a:tcPr marL="9525" marR="9525" marT="9525" marB="0" anchor="b"/>
                </a:tc>
                <a:tc>
                  <a:txBody>
                    <a:bodyPr/>
                    <a:lstStyle/>
                    <a:p>
                      <a:pPr algn="l" fontAlgn="b"/>
                      <a:r>
                        <a:rPr lang="en-US" sz="1400" b="0" i="0" u="none" strike="noStrike">
                          <a:latin typeface="Arial"/>
                        </a:rPr>
                        <a:t>Principal</a:t>
                      </a:r>
                    </a:p>
                  </a:txBody>
                  <a:tcPr marL="9525" marR="9525" marT="9525" marB="0" anchor="b"/>
                </a:tc>
                <a:tc>
                  <a:txBody>
                    <a:bodyPr/>
                    <a:lstStyle/>
                    <a:p>
                      <a:pPr algn="l" fontAlgn="b"/>
                      <a:r>
                        <a:rPr lang="en-US" sz="1400" b="0" i="0" u="none" strike="noStrike">
                          <a:latin typeface="Arial"/>
                        </a:rPr>
                        <a:t>End Balance</a:t>
                      </a:r>
                    </a:p>
                  </a:txBody>
                  <a:tcPr marL="9525" marR="9525" marT="9525" marB="0" anchor="b"/>
                </a:tc>
              </a:tr>
              <a:tr h="391160">
                <a:tc>
                  <a:txBody>
                    <a:bodyPr/>
                    <a:lstStyle/>
                    <a:p>
                      <a:pPr algn="r" fontAlgn="b"/>
                      <a:r>
                        <a:rPr lang="en-US" sz="1400" b="0" i="0" u="none" strike="noStrike" dirty="0">
                          <a:latin typeface="Arial"/>
                        </a:rPr>
                        <a:t>0</a:t>
                      </a:r>
                    </a:p>
                  </a:txBody>
                  <a:tcPr marL="9525" marR="9525" marT="9525" marB="0" anchor="b"/>
                </a:tc>
                <a:tc>
                  <a:txBody>
                    <a:bodyPr/>
                    <a:lstStyle/>
                    <a:p>
                      <a:pPr algn="l" fontAlgn="b"/>
                      <a:endParaRPr lang="en-US" sz="1400" b="0" i="0" u="none" strike="noStrike">
                        <a:latin typeface="Arial"/>
                      </a:endParaRPr>
                    </a:p>
                  </a:txBody>
                  <a:tcPr marL="9525" marR="9525" marT="9525" marB="0" anchor="b"/>
                </a:tc>
                <a:tc>
                  <a:txBody>
                    <a:bodyPr/>
                    <a:lstStyle/>
                    <a:p>
                      <a:pPr algn="l" fontAlgn="b"/>
                      <a:endParaRPr lang="en-US" sz="1400" b="0" i="0" u="none" strike="noStrike">
                        <a:latin typeface="Arial"/>
                      </a:endParaRPr>
                    </a:p>
                  </a:txBody>
                  <a:tcPr marL="9525" marR="9525" marT="9525" marB="0" anchor="b"/>
                </a:tc>
                <a:tc>
                  <a:txBody>
                    <a:bodyPr/>
                    <a:lstStyle/>
                    <a:p>
                      <a:pPr algn="l" fontAlgn="b"/>
                      <a:endParaRPr lang="en-US" sz="1400" b="0" i="0" u="none" strike="noStrike">
                        <a:latin typeface="Arial"/>
                      </a:endParaRPr>
                    </a:p>
                  </a:txBody>
                  <a:tcPr marL="9525" marR="9525" marT="9525" marB="0" anchor="b"/>
                </a:tc>
                <a:tc>
                  <a:txBody>
                    <a:bodyPr/>
                    <a:lstStyle/>
                    <a:p>
                      <a:pPr algn="l" fontAlgn="b"/>
                      <a:endParaRPr lang="en-US" sz="1400" b="0" i="0" u="none" strike="noStrike">
                        <a:latin typeface="Arial"/>
                      </a:endParaRPr>
                    </a:p>
                  </a:txBody>
                  <a:tcPr marL="9525" marR="9525" marT="9525" marB="0" anchor="b"/>
                </a:tc>
                <a:tc>
                  <a:txBody>
                    <a:bodyPr/>
                    <a:lstStyle/>
                    <a:p>
                      <a:pPr algn="l" fontAlgn="b"/>
                      <a:r>
                        <a:rPr lang="en-US" sz="1400" b="0" i="0" u="none" strike="noStrike">
                          <a:latin typeface="Arial"/>
                        </a:rPr>
                        <a:t>     1,500.00 </a:t>
                      </a:r>
                    </a:p>
                  </a:txBody>
                  <a:tcPr marL="9525" marR="9525" marT="9525" marB="0" anchor="b"/>
                </a:tc>
              </a:tr>
              <a:tr h="370840">
                <a:tc>
                  <a:txBody>
                    <a:bodyPr/>
                    <a:lstStyle/>
                    <a:p>
                      <a:pPr algn="r" fontAlgn="b"/>
                      <a:r>
                        <a:rPr lang="en-US" sz="1400" b="0" i="0" u="none" strike="noStrike" dirty="0">
                          <a:latin typeface="Arial"/>
                        </a:rPr>
                        <a:t>1</a:t>
                      </a:r>
                    </a:p>
                  </a:txBody>
                  <a:tcPr marL="9525" marR="9525" marT="9525" marB="0" anchor="b"/>
                </a:tc>
                <a:tc>
                  <a:txBody>
                    <a:bodyPr/>
                    <a:lstStyle/>
                    <a:p>
                      <a:pPr algn="l" fontAlgn="b"/>
                      <a:r>
                        <a:rPr lang="en-US" sz="1400" b="0" i="0" u="none" strike="noStrike">
                          <a:latin typeface="Arial"/>
                        </a:rPr>
                        <a:t>     1,500.00 </a:t>
                      </a:r>
                    </a:p>
                  </a:txBody>
                  <a:tcPr marL="9525" marR="9525" marT="9525" marB="0" anchor="b"/>
                </a:tc>
                <a:tc>
                  <a:txBody>
                    <a:bodyPr/>
                    <a:lstStyle/>
                    <a:p>
                      <a:pPr algn="l" fontAlgn="b"/>
                      <a:r>
                        <a:rPr lang="en-US" sz="1400" b="0" i="0" u="none" strike="noStrike" dirty="0" smtClean="0">
                          <a:latin typeface="Arial"/>
                        </a:rPr>
                        <a:t>=MAX(B3*.03,</a:t>
                      </a:r>
                      <a:r>
                        <a:rPr lang="en-US" sz="1400" b="0" i="0" u="none" strike="noStrike" baseline="0" dirty="0" smtClean="0">
                          <a:latin typeface="Arial"/>
                        </a:rPr>
                        <a:t> 25)</a:t>
                      </a:r>
                    </a:p>
                  </a:txBody>
                  <a:tcPr marL="9525" marR="9525" marT="9525" marB="0" anchor="b"/>
                </a:tc>
                <a:tc>
                  <a:txBody>
                    <a:bodyPr/>
                    <a:lstStyle/>
                    <a:p>
                      <a:pPr algn="l" fontAlgn="b"/>
                      <a:r>
                        <a:rPr lang="en-US" sz="1400" b="0" i="0" u="none" strike="noStrike" dirty="0" smtClean="0">
                          <a:latin typeface="Arial"/>
                        </a:rPr>
                        <a:t>    =B3*.19/12</a:t>
                      </a:r>
                      <a:endParaRPr lang="en-US" sz="1400" b="0" i="0" u="none" strike="noStrike" dirty="0">
                        <a:latin typeface="Arial"/>
                      </a:endParaRPr>
                    </a:p>
                  </a:txBody>
                  <a:tcPr marL="9525" marR="9525" marT="9525" marB="0" anchor="b"/>
                </a:tc>
                <a:tc>
                  <a:txBody>
                    <a:bodyPr/>
                    <a:lstStyle/>
                    <a:p>
                      <a:pPr algn="l" fontAlgn="b"/>
                      <a:r>
                        <a:rPr lang="en-US" sz="1400" b="0" i="0" u="none" strike="noStrike" dirty="0">
                          <a:latin typeface="Arial"/>
                        </a:rPr>
                        <a:t>       </a:t>
                      </a:r>
                      <a:r>
                        <a:rPr lang="en-US" sz="1400" b="0" i="0" u="none" strike="noStrike" dirty="0" smtClean="0">
                          <a:latin typeface="Arial"/>
                        </a:rPr>
                        <a:t>=C3-D3</a:t>
                      </a:r>
                      <a:endParaRPr lang="en-US" sz="1400" b="0" i="0" u="none" strike="noStrike" dirty="0">
                        <a:latin typeface="Arial"/>
                      </a:endParaRPr>
                    </a:p>
                  </a:txBody>
                  <a:tcPr marL="9525" marR="9525" marT="9525" marB="0" anchor="b"/>
                </a:tc>
                <a:tc>
                  <a:txBody>
                    <a:bodyPr/>
                    <a:lstStyle/>
                    <a:p>
                      <a:pPr algn="l" fontAlgn="b"/>
                      <a:r>
                        <a:rPr lang="en-US" sz="1400" b="0" i="0" u="none" strike="noStrike" dirty="0">
                          <a:latin typeface="Arial"/>
                        </a:rPr>
                        <a:t>     </a:t>
                      </a:r>
                      <a:r>
                        <a:rPr lang="en-US" sz="1400" b="0" i="0" u="none" strike="noStrike" dirty="0" smtClean="0">
                          <a:latin typeface="Arial"/>
                        </a:rPr>
                        <a:t>=B3-E3</a:t>
                      </a:r>
                      <a:endParaRPr lang="en-US" sz="1400" b="0" i="0" u="none" strike="noStrike" dirty="0">
                        <a:latin typeface="Arial"/>
                      </a:endParaRPr>
                    </a:p>
                  </a:txBody>
                  <a:tcPr marL="9525" marR="9525" marT="9525" marB="0" anchor="b"/>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Result after 5 years</a:t>
            </a:r>
            <a:endParaRPr lang="en-US" dirty="0"/>
          </a:p>
        </p:txBody>
      </p:sp>
      <p:sp>
        <p:nvSpPr>
          <p:cNvPr id="25603" name="Content Placeholder 2"/>
          <p:cNvSpPr>
            <a:spLocks noGrp="1"/>
          </p:cNvSpPr>
          <p:nvPr>
            <p:ph idx="1"/>
          </p:nvPr>
        </p:nvSpPr>
        <p:spPr/>
        <p:txBody>
          <a:bodyPr/>
          <a:lstStyle/>
          <a:p>
            <a:r>
              <a:rPr lang="en-US" smtClean="0"/>
              <a:t>How much of your balance has been paid off?</a:t>
            </a:r>
          </a:p>
          <a:p>
            <a:endParaRPr lang="en-US" smtClean="0"/>
          </a:p>
          <a:p>
            <a:r>
              <a:rPr lang="en-US" smtClean="0"/>
              <a:t>How much interest have you paid?</a:t>
            </a:r>
          </a:p>
          <a:p>
            <a:endParaRPr lang="en-US" smtClean="0"/>
          </a:p>
          <a:p>
            <a:pPr>
              <a:buFont typeface="Wingdings" pitchFamily="2" charset="2"/>
              <a:buNone/>
            </a:pP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Flat Monthly Payment</a:t>
            </a:r>
            <a:endParaRPr lang="en-US" dirty="0"/>
          </a:p>
        </p:txBody>
      </p:sp>
      <p:sp>
        <p:nvSpPr>
          <p:cNvPr id="26627" name="Content Placeholder 2"/>
          <p:cNvSpPr>
            <a:spLocks noGrp="1"/>
          </p:cNvSpPr>
          <p:nvPr>
            <p:ph idx="1"/>
          </p:nvPr>
        </p:nvSpPr>
        <p:spPr/>
        <p:txBody>
          <a:bodyPr>
            <a:normAutofit fontScale="92500"/>
          </a:bodyPr>
          <a:lstStyle/>
          <a:p>
            <a:r>
              <a:rPr lang="en-US" smtClean="0"/>
              <a:t>Decide how much you can afford to pay monthly</a:t>
            </a:r>
          </a:p>
          <a:p>
            <a:pPr lvl="1"/>
            <a:r>
              <a:rPr lang="en-US" smtClean="0"/>
              <a:t>Has to be more than the minimum</a:t>
            </a:r>
          </a:p>
          <a:p>
            <a:pPr lvl="1"/>
            <a:r>
              <a:rPr lang="en-US" smtClean="0"/>
              <a:t>Example:  $50 or $100 per month</a:t>
            </a:r>
          </a:p>
          <a:p>
            <a:r>
              <a:rPr lang="en-US" smtClean="0"/>
              <a:t>Replace the Payment with your choice</a:t>
            </a:r>
          </a:p>
          <a:p>
            <a:endParaRPr lang="en-US" smtClean="0"/>
          </a:p>
          <a:p>
            <a:r>
              <a:rPr lang="en-US" smtClean="0"/>
              <a:t>How long will it take to pay off the balance?</a:t>
            </a:r>
          </a:p>
          <a:p>
            <a:endParaRPr lang="en-US" smtClean="0"/>
          </a:p>
          <a:p>
            <a:r>
              <a:rPr lang="en-US" smtClean="0"/>
              <a:t>How much interest do you pay?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a:t>Loans and Credit </a:t>
            </a:r>
            <a:r>
              <a:rPr lang="en-US" dirty="0" smtClean="0"/>
              <a:t>Cards</a:t>
            </a:r>
            <a:endParaRPr lang="en-US" dirty="0"/>
          </a:p>
        </p:txBody>
      </p:sp>
      <p:sp>
        <p:nvSpPr>
          <p:cNvPr id="9219" name="Content Placeholder 2"/>
          <p:cNvSpPr>
            <a:spLocks noGrp="1"/>
          </p:cNvSpPr>
          <p:nvPr>
            <p:ph idx="1"/>
          </p:nvPr>
        </p:nvSpPr>
        <p:spPr/>
        <p:txBody>
          <a:bodyPr/>
          <a:lstStyle/>
          <a:p>
            <a:pPr>
              <a:buNone/>
            </a:pPr>
            <a:r>
              <a:rPr lang="en-US" dirty="0" smtClean="0"/>
              <a:t>What kind of loans do you have?</a:t>
            </a:r>
          </a:p>
          <a:p>
            <a:r>
              <a:rPr lang="en-US" dirty="0" smtClean="0"/>
              <a:t>Car loan</a:t>
            </a:r>
          </a:p>
          <a:p>
            <a:r>
              <a:rPr lang="en-US" dirty="0" smtClean="0"/>
              <a:t>Student Loan</a:t>
            </a:r>
          </a:p>
          <a:p>
            <a:r>
              <a:rPr lang="en-US" dirty="0" smtClean="0"/>
              <a:t>Mortgage</a:t>
            </a:r>
          </a:p>
          <a:p>
            <a:r>
              <a:rPr lang="en-US" dirty="0" smtClean="0"/>
              <a:t>Second Mortgage</a:t>
            </a:r>
          </a:p>
          <a:p>
            <a:r>
              <a:rPr lang="en-US" dirty="0" smtClean="0"/>
              <a:t>Credit Card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Pay off the Balance in Set Time</a:t>
            </a:r>
            <a:endParaRPr lang="en-US" dirty="0"/>
          </a:p>
        </p:txBody>
      </p:sp>
      <p:sp>
        <p:nvSpPr>
          <p:cNvPr id="27651" name="Content Placeholder 2"/>
          <p:cNvSpPr>
            <a:spLocks noGrp="1"/>
          </p:cNvSpPr>
          <p:nvPr>
            <p:ph idx="1"/>
          </p:nvPr>
        </p:nvSpPr>
        <p:spPr/>
        <p:txBody>
          <a:bodyPr/>
          <a:lstStyle/>
          <a:p>
            <a:r>
              <a:rPr lang="en-US" smtClean="0"/>
              <a:t>Use PMT function to determine your monthly payment</a:t>
            </a:r>
          </a:p>
          <a:p>
            <a:r>
              <a:rPr lang="en-US" smtClean="0"/>
              <a:t>Let’s say 2 years</a:t>
            </a:r>
          </a:p>
          <a:p>
            <a:endParaRPr lang="en-US" smtClean="0"/>
          </a:p>
          <a:p>
            <a:r>
              <a:rPr lang="en-US" smtClean="0"/>
              <a:t>What will your monthly payment be?</a:t>
            </a:r>
          </a:p>
          <a:p>
            <a:endParaRPr lang="en-US" smtClean="0"/>
          </a:p>
          <a:p>
            <a:r>
              <a:rPr lang="en-US" smtClean="0"/>
              <a:t>How much interest do you pay?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Review  of Formulas</a:t>
            </a:r>
            <a:endParaRPr lang="en-US" dirty="0"/>
          </a:p>
        </p:txBody>
      </p:sp>
      <p:sp>
        <p:nvSpPr>
          <p:cNvPr id="3" name="Content Placeholder 2"/>
          <p:cNvSpPr>
            <a:spLocks noGrp="1"/>
          </p:cNvSpPr>
          <p:nvPr>
            <p:ph idx="1"/>
          </p:nvPr>
        </p:nvSpPr>
        <p:spPr>
          <a:xfrm>
            <a:off x="0" y="1143000"/>
            <a:ext cx="9144000" cy="5715000"/>
          </a:xfrm>
        </p:spPr>
        <p:txBody>
          <a:bodyPr>
            <a:noAutofit/>
          </a:bodyPr>
          <a:lstStyle/>
          <a:p>
            <a:r>
              <a:rPr lang="en-US" sz="2400" dirty="0" smtClean="0"/>
              <a:t>APR (annual percent rate: interest rate for a whole year)</a:t>
            </a:r>
          </a:p>
          <a:p>
            <a:r>
              <a:rPr lang="en-US" sz="2400" dirty="0" smtClean="0"/>
              <a:t>the formula to calculate the amount of interest payable each month is computed as follows (where n = 12, since APR is annual percentage rage, and  there are 12 months in a year) :</a:t>
            </a:r>
          </a:p>
          <a:p>
            <a:endParaRPr lang="en-US" sz="2400" dirty="0"/>
          </a:p>
          <a:p>
            <a:endParaRPr lang="en-US" sz="2400" dirty="0" smtClean="0"/>
          </a:p>
          <a:p>
            <a:endParaRPr lang="en-US" sz="2400" dirty="0" smtClean="0"/>
          </a:p>
          <a:p>
            <a:r>
              <a:rPr lang="en-US" sz="2400" dirty="0" smtClean="0"/>
              <a:t>Payday Loans: Sometimes</a:t>
            </a:r>
            <a:r>
              <a:rPr lang="en-US" sz="2400" dirty="0" smtClean="0"/>
              <a:t>, interest rates are converted to a daily rate, n = 365 and then multiplied by the number of days since the last payment (if it is the first payment, interest is calculated from the date of the loan) to determine the amount of interest due.  The updated formula is as follows:  </a:t>
            </a:r>
          </a:p>
          <a:p>
            <a:endParaRPr lang="en-US" dirty="0"/>
          </a:p>
          <a:p>
            <a:endParaRPr lang="en-US" dirty="0" smtClean="0"/>
          </a:p>
          <a:p>
            <a:endParaRPr lang="en-US" dirty="0" smtClean="0"/>
          </a:p>
          <a:p>
            <a:endParaRPr lang="en-US" dirty="0" smtClean="0"/>
          </a:p>
          <a:p>
            <a:pPr>
              <a:buNone/>
            </a:pPr>
            <a:endParaRPr lang="en-US" dirty="0" smtClean="0"/>
          </a:p>
        </p:txBody>
      </p:sp>
      <p:pic>
        <p:nvPicPr>
          <p:cNvPr id="63491" name="Picture 3"/>
          <p:cNvPicPr>
            <a:picLocks noChangeAspect="1" noChangeArrowheads="1"/>
          </p:cNvPicPr>
          <p:nvPr/>
        </p:nvPicPr>
        <p:blipFill>
          <a:blip r:embed="rId2" cstate="print"/>
          <a:srcRect/>
          <a:stretch>
            <a:fillRect/>
          </a:stretch>
        </p:blipFill>
        <p:spPr bwMode="auto">
          <a:xfrm>
            <a:off x="2438400" y="3048000"/>
            <a:ext cx="2971800" cy="781050"/>
          </a:xfrm>
          <a:prstGeom prst="rect">
            <a:avLst/>
          </a:prstGeom>
          <a:noFill/>
          <a:ln w="9525">
            <a:noFill/>
            <a:miter lim="800000"/>
            <a:headEnd/>
            <a:tailEnd/>
          </a:ln>
        </p:spPr>
      </p:pic>
      <p:pic>
        <p:nvPicPr>
          <p:cNvPr id="63494" name="Picture 6" descr="http://qrc.depaul.edu/Instructor/images/interest2.gif"/>
          <p:cNvPicPr>
            <a:picLocks noChangeAspect="1" noChangeArrowheads="1"/>
          </p:cNvPicPr>
          <p:nvPr/>
        </p:nvPicPr>
        <p:blipFill>
          <a:blip r:embed="rId3" cstate="print"/>
          <a:srcRect/>
          <a:stretch>
            <a:fillRect/>
          </a:stretch>
        </p:blipFill>
        <p:spPr bwMode="auto">
          <a:xfrm>
            <a:off x="3200400" y="5791200"/>
            <a:ext cx="4395611" cy="84772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Pay Day Loans</a:t>
            </a:r>
            <a:endParaRPr lang="en-US" dirty="0"/>
          </a:p>
        </p:txBody>
      </p:sp>
      <p:sp>
        <p:nvSpPr>
          <p:cNvPr id="3" name="Content Placeholder 2"/>
          <p:cNvSpPr>
            <a:spLocks noGrp="1"/>
          </p:cNvSpPr>
          <p:nvPr>
            <p:ph idx="1"/>
          </p:nvPr>
        </p:nvSpPr>
        <p:spPr>
          <a:xfrm>
            <a:off x="228600" y="838200"/>
            <a:ext cx="8915400" cy="6019800"/>
          </a:xfrm>
        </p:spPr>
        <p:txBody>
          <a:bodyPr>
            <a:normAutofit fontScale="70000" lnSpcReduction="20000"/>
          </a:bodyPr>
          <a:lstStyle/>
          <a:p>
            <a:endParaRPr lang="en-US" dirty="0" smtClean="0"/>
          </a:p>
          <a:p>
            <a:endParaRPr lang="en-US" dirty="0" smtClean="0"/>
          </a:p>
          <a:p>
            <a:endParaRPr lang="en-US" dirty="0" smtClean="0"/>
          </a:p>
          <a:p>
            <a:r>
              <a:rPr lang="en-US" dirty="0" smtClean="0"/>
              <a:t>Where n=365. Now </a:t>
            </a:r>
            <a:r>
              <a:rPr lang="en-US" dirty="0" smtClean="0"/>
              <a:t>lets apply this to one of the latest loan gimmicks, Payday Loans.  My Cash Now offers Payday Loans for a loan fee (finance charge).  The loan fee is actually the interest paid on the loan.  Using the formula above, you can determine the APR knowing the loan fee, the loan amount and the loan term (in days).</a:t>
            </a:r>
          </a:p>
          <a:p>
            <a:endParaRPr lang="en-US" dirty="0" smtClean="0"/>
          </a:p>
          <a:p>
            <a:r>
              <a:rPr lang="en-US" dirty="0" smtClean="0"/>
              <a:t>Let's </a:t>
            </a:r>
            <a:r>
              <a:rPr lang="en-US" dirty="0" smtClean="0"/>
              <a:t>assume that you need $100 (which is the balance) and you can't wait until your next paycheck.  You stop by My Cash Now and they tell you they can lend you $100 for 14 days and the loan fee (finance charge) is $18.62 (also considered the interest).  Using the formula above, calculate the APR.</a:t>
            </a:r>
          </a:p>
          <a:p>
            <a:endParaRPr lang="en-US" dirty="0" smtClean="0"/>
          </a:p>
          <a:p>
            <a:r>
              <a:rPr lang="en-US" dirty="0" smtClean="0"/>
              <a:t>How </a:t>
            </a:r>
            <a:r>
              <a:rPr lang="en-US" dirty="0" smtClean="0"/>
              <a:t>does this rate compare to the other Annual Percentage Rates (APR) we have discussed and used in class?  (Be sure you converted you answer above into a percent.)</a:t>
            </a:r>
          </a:p>
          <a:p>
            <a:endParaRPr lang="en-US" dirty="0"/>
          </a:p>
        </p:txBody>
      </p:sp>
      <p:pic>
        <p:nvPicPr>
          <p:cNvPr id="4" name="Picture 6" descr="http://qrc.depaul.edu/Instructor/images/interest2.gif"/>
          <p:cNvPicPr>
            <a:picLocks noChangeAspect="1" noChangeArrowheads="1"/>
          </p:cNvPicPr>
          <p:nvPr/>
        </p:nvPicPr>
        <p:blipFill>
          <a:blip r:embed="rId2" cstate="print"/>
          <a:srcRect/>
          <a:stretch>
            <a:fillRect/>
          </a:stretch>
        </p:blipFill>
        <p:spPr bwMode="auto">
          <a:xfrm>
            <a:off x="2438400" y="1066800"/>
            <a:ext cx="4395611" cy="8477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Loan Types</a:t>
            </a:r>
            <a:endParaRPr lang="en-US" dirty="0"/>
          </a:p>
        </p:txBody>
      </p:sp>
      <p:sp>
        <p:nvSpPr>
          <p:cNvPr id="10243" name="Content Placeholder 2"/>
          <p:cNvSpPr>
            <a:spLocks noGrp="1"/>
          </p:cNvSpPr>
          <p:nvPr>
            <p:ph idx="1"/>
          </p:nvPr>
        </p:nvSpPr>
        <p:spPr/>
        <p:txBody>
          <a:bodyPr>
            <a:normAutofit fontScale="92500" lnSpcReduction="20000"/>
          </a:bodyPr>
          <a:lstStyle/>
          <a:p>
            <a:r>
              <a:rPr lang="en-US" smtClean="0"/>
              <a:t>Fixed rate, fixed duration</a:t>
            </a:r>
          </a:p>
          <a:p>
            <a:pPr lvl="1"/>
            <a:r>
              <a:rPr lang="en-US" smtClean="0"/>
              <a:t>Balloon loans </a:t>
            </a:r>
          </a:p>
          <a:p>
            <a:pPr lvl="2"/>
            <a:r>
              <a:rPr lang="en-US" smtClean="0"/>
              <a:t>fixed rate for short term</a:t>
            </a:r>
          </a:p>
          <a:p>
            <a:pPr lvl="2"/>
            <a:r>
              <a:rPr lang="en-US" smtClean="0"/>
              <a:t>lump sum due at end of term</a:t>
            </a:r>
          </a:p>
          <a:p>
            <a:r>
              <a:rPr lang="en-US" smtClean="0"/>
              <a:t>Adjustable rate, fixed duration </a:t>
            </a:r>
          </a:p>
          <a:p>
            <a:pPr lvl="1"/>
            <a:r>
              <a:rPr lang="en-US" smtClean="0"/>
              <a:t>Numerous types of adjustable rate loans</a:t>
            </a:r>
          </a:p>
          <a:p>
            <a:r>
              <a:rPr lang="en-US" smtClean="0"/>
              <a:t>Adjustable Rate, adjustable duration</a:t>
            </a:r>
          </a:p>
          <a:p>
            <a:pPr>
              <a:buFont typeface="Wingdings" pitchFamily="2" charset="2"/>
              <a:buNone/>
            </a:pPr>
            <a:r>
              <a:rPr lang="en-US" smtClean="0"/>
              <a:t>	</a:t>
            </a:r>
          </a:p>
          <a:p>
            <a:pPr>
              <a:buFont typeface="Wingdings" pitchFamily="2" charset="2"/>
              <a:buNone/>
            </a:pPr>
            <a:endParaRPr lang="en-US" smtClean="0"/>
          </a:p>
          <a:p>
            <a:pPr>
              <a:buFont typeface="Wingdings" pitchFamily="2" charset="2"/>
              <a:buNone/>
            </a:pPr>
            <a:r>
              <a:rPr lang="en-US" smtClean="0"/>
              <a:t>We will only discuss fixed rate, fixed duration loans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Goal for this lesson</a:t>
            </a:r>
            <a:endParaRPr lang="en-US" dirty="0"/>
          </a:p>
        </p:txBody>
      </p:sp>
      <p:sp>
        <p:nvSpPr>
          <p:cNvPr id="11267" name="Content Placeholder 2"/>
          <p:cNvSpPr>
            <a:spLocks noGrp="1"/>
          </p:cNvSpPr>
          <p:nvPr>
            <p:ph idx="1"/>
          </p:nvPr>
        </p:nvSpPr>
        <p:spPr/>
        <p:txBody>
          <a:bodyPr/>
          <a:lstStyle/>
          <a:p>
            <a:r>
              <a:rPr lang="en-US" dirty="0" smtClean="0"/>
              <a:t>Understand how loans behave</a:t>
            </a:r>
          </a:p>
          <a:p>
            <a:r>
              <a:rPr lang="en-US" dirty="0" smtClean="0"/>
              <a:t>Rate of decrease of principal amount</a:t>
            </a:r>
          </a:p>
          <a:p>
            <a:r>
              <a:rPr lang="en-US" dirty="0" smtClean="0"/>
              <a:t>Effect of long term payments</a:t>
            </a:r>
          </a:p>
          <a:p>
            <a:r>
              <a:rPr lang="en-US" dirty="0" smtClean="0"/>
              <a:t>Calculate total interest paid</a:t>
            </a:r>
          </a:p>
          <a:p>
            <a:r>
              <a:rPr lang="en-US" dirty="0" smtClean="0"/>
              <a:t>Calculate total pay back amount</a:t>
            </a:r>
          </a:p>
          <a:p>
            <a:r>
              <a:rPr lang="en-US" dirty="0" smtClean="0"/>
              <a:t>Creating an amortization table</a:t>
            </a:r>
          </a:p>
          <a:p>
            <a:r>
              <a:rPr lang="en-US" dirty="0" smtClean="0"/>
              <a:t>Use PMT function in Excel</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Example</a:t>
            </a:r>
            <a:endParaRPr lang="en-US" dirty="0"/>
          </a:p>
        </p:txBody>
      </p:sp>
      <p:sp>
        <p:nvSpPr>
          <p:cNvPr id="12291" name="Content Placeholder 2"/>
          <p:cNvSpPr>
            <a:spLocks noGrp="1"/>
          </p:cNvSpPr>
          <p:nvPr>
            <p:ph idx="1"/>
          </p:nvPr>
        </p:nvSpPr>
        <p:spPr/>
        <p:txBody>
          <a:bodyPr/>
          <a:lstStyle/>
          <a:p>
            <a:r>
              <a:rPr lang="en-US" dirty="0" smtClean="0"/>
              <a:t>You take out an auto loan under the following conditions</a:t>
            </a:r>
          </a:p>
          <a:p>
            <a:pPr lvl="1"/>
            <a:r>
              <a:rPr lang="en-US" dirty="0" smtClean="0"/>
              <a:t>Loan amount = $10,000</a:t>
            </a:r>
          </a:p>
          <a:p>
            <a:pPr lvl="1"/>
            <a:r>
              <a:rPr lang="en-US" dirty="0" smtClean="0"/>
              <a:t>Duration = 5 years</a:t>
            </a:r>
          </a:p>
          <a:p>
            <a:pPr lvl="1"/>
            <a:r>
              <a:rPr lang="en-US" dirty="0" smtClean="0"/>
              <a:t>Interest Rate = 6%</a:t>
            </a:r>
          </a:p>
          <a:p>
            <a:r>
              <a:rPr lang="en-US" dirty="0" smtClean="0"/>
              <a:t>You always need at least these 3 variables to complete loan problem!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Create an Amortization Table</a:t>
            </a:r>
            <a:endParaRPr lang="en-US" dirty="0"/>
          </a:p>
        </p:txBody>
      </p:sp>
      <p:sp>
        <p:nvSpPr>
          <p:cNvPr id="13315" name="Content Placeholder 2"/>
          <p:cNvSpPr>
            <a:spLocks noGrp="1"/>
          </p:cNvSpPr>
          <p:nvPr>
            <p:ph idx="1"/>
          </p:nvPr>
        </p:nvSpPr>
        <p:spPr/>
        <p:txBody>
          <a:bodyPr/>
          <a:lstStyle/>
          <a:p>
            <a:r>
              <a:rPr lang="en-US" smtClean="0"/>
              <a:t>Shows </a:t>
            </a:r>
          </a:p>
          <a:p>
            <a:pPr lvl="1"/>
            <a:r>
              <a:rPr lang="en-US" smtClean="0"/>
              <a:t>Monthly payments over duration of loan</a:t>
            </a:r>
          </a:p>
          <a:p>
            <a:pPr lvl="1"/>
            <a:r>
              <a:rPr lang="en-US" smtClean="0"/>
              <a:t>Principal paid monthly</a:t>
            </a:r>
          </a:p>
          <a:p>
            <a:pPr lvl="1"/>
            <a:r>
              <a:rPr lang="en-US" smtClean="0"/>
              <a:t>Interest paid monthly</a:t>
            </a:r>
          </a:p>
          <a:p>
            <a:pPr lvl="1"/>
            <a:r>
              <a:rPr lang="en-US" smtClean="0"/>
              <a:t>Beginning and ending balance monthly</a:t>
            </a:r>
          </a:p>
          <a:p>
            <a:endParaRPr lang="en-US" smtClean="0"/>
          </a:p>
        </p:txBody>
      </p:sp>
      <p:graphicFrame>
        <p:nvGraphicFramePr>
          <p:cNvPr id="4" name="Table 3"/>
          <p:cNvGraphicFramePr>
            <a:graphicFrameLocks noGrp="1"/>
          </p:cNvGraphicFramePr>
          <p:nvPr/>
        </p:nvGraphicFramePr>
        <p:xfrm>
          <a:off x="685800" y="3810000"/>
          <a:ext cx="6858000" cy="2362200"/>
        </p:xfrm>
        <a:graphic>
          <a:graphicData uri="http://schemas.openxmlformats.org/drawingml/2006/table">
            <a:tbl>
              <a:tblPr firstRow="1" bandRow="1">
                <a:tableStyleId>{5C22544A-7EE6-4342-B048-85BDC9FD1C3A}</a:tableStyleId>
              </a:tblPr>
              <a:tblGrid>
                <a:gridCol w="1143000"/>
                <a:gridCol w="1143000"/>
                <a:gridCol w="1143000"/>
                <a:gridCol w="1143000"/>
                <a:gridCol w="1143000"/>
                <a:gridCol w="1143000"/>
              </a:tblGrid>
              <a:tr h="472440">
                <a:tc>
                  <a:txBody>
                    <a:bodyPr/>
                    <a:lstStyle/>
                    <a:p>
                      <a:pPr algn="l" fontAlgn="b"/>
                      <a:r>
                        <a:rPr lang="en-US" sz="1400" b="0" i="0" u="none" strike="noStrike" dirty="0">
                          <a:latin typeface="Arial"/>
                        </a:rPr>
                        <a:t>Month</a:t>
                      </a:r>
                    </a:p>
                  </a:txBody>
                  <a:tcPr marL="9525" marR="9525" marT="9525" marB="0" anchor="b"/>
                </a:tc>
                <a:tc>
                  <a:txBody>
                    <a:bodyPr/>
                    <a:lstStyle/>
                    <a:p>
                      <a:pPr algn="l" fontAlgn="b"/>
                      <a:r>
                        <a:rPr lang="en-US" sz="1400" b="0" i="0" u="none" strike="noStrike">
                          <a:latin typeface="Arial"/>
                        </a:rPr>
                        <a:t>Beg Balance</a:t>
                      </a:r>
                    </a:p>
                  </a:txBody>
                  <a:tcPr marL="9525" marR="9525" marT="9525" marB="0" anchor="b"/>
                </a:tc>
                <a:tc>
                  <a:txBody>
                    <a:bodyPr/>
                    <a:lstStyle/>
                    <a:p>
                      <a:pPr algn="l" fontAlgn="b"/>
                      <a:r>
                        <a:rPr lang="en-US" sz="1400" b="0" i="0" u="none" strike="noStrike">
                          <a:latin typeface="Arial"/>
                        </a:rPr>
                        <a:t>Payment</a:t>
                      </a:r>
                    </a:p>
                  </a:txBody>
                  <a:tcPr marL="9525" marR="9525" marT="9525" marB="0" anchor="b"/>
                </a:tc>
                <a:tc>
                  <a:txBody>
                    <a:bodyPr/>
                    <a:lstStyle/>
                    <a:p>
                      <a:pPr algn="l" fontAlgn="b"/>
                      <a:r>
                        <a:rPr lang="en-US" sz="1400" b="0" i="0" u="none" strike="noStrike">
                          <a:latin typeface="Arial"/>
                        </a:rPr>
                        <a:t>Interest</a:t>
                      </a:r>
                    </a:p>
                  </a:txBody>
                  <a:tcPr marL="9525" marR="9525" marT="9525" marB="0" anchor="b"/>
                </a:tc>
                <a:tc>
                  <a:txBody>
                    <a:bodyPr/>
                    <a:lstStyle/>
                    <a:p>
                      <a:pPr algn="l" fontAlgn="b"/>
                      <a:r>
                        <a:rPr lang="en-US" sz="1400" b="0" i="0" u="none" strike="noStrike">
                          <a:latin typeface="Arial"/>
                        </a:rPr>
                        <a:t>Principal</a:t>
                      </a:r>
                    </a:p>
                  </a:txBody>
                  <a:tcPr marL="9525" marR="9525" marT="9525" marB="0" anchor="b"/>
                </a:tc>
                <a:tc>
                  <a:txBody>
                    <a:bodyPr/>
                    <a:lstStyle/>
                    <a:p>
                      <a:pPr algn="l" fontAlgn="b"/>
                      <a:r>
                        <a:rPr lang="en-US" sz="1400" b="0" i="0" u="none" strike="noStrike">
                          <a:latin typeface="Arial"/>
                        </a:rPr>
                        <a:t>End Balance</a:t>
                      </a:r>
                    </a:p>
                  </a:txBody>
                  <a:tcPr marL="9525" marR="9525" marT="9525" marB="0" anchor="b"/>
                </a:tc>
              </a:tr>
              <a:tr h="472440">
                <a:tc>
                  <a:txBody>
                    <a:bodyPr/>
                    <a:lstStyle/>
                    <a:p>
                      <a:pPr algn="r" fontAlgn="b"/>
                      <a:r>
                        <a:rPr lang="en-US" sz="1400" b="0" i="0" u="none" strike="noStrike">
                          <a:latin typeface="Arial"/>
                        </a:rPr>
                        <a:t>0</a:t>
                      </a:r>
                    </a:p>
                  </a:txBody>
                  <a:tcPr marL="9525" marR="9525" marT="9525" marB="0" anchor="b"/>
                </a:tc>
                <a:tc>
                  <a:txBody>
                    <a:bodyPr/>
                    <a:lstStyle/>
                    <a:p>
                      <a:pPr algn="l" fontAlgn="b"/>
                      <a:endParaRPr lang="en-US" sz="1400" b="0" i="0" u="none" strike="noStrike">
                        <a:latin typeface="Arial"/>
                      </a:endParaRPr>
                    </a:p>
                  </a:txBody>
                  <a:tcPr marL="9525" marR="9525" marT="9525" marB="0" anchor="b"/>
                </a:tc>
                <a:tc>
                  <a:txBody>
                    <a:bodyPr/>
                    <a:lstStyle/>
                    <a:p>
                      <a:pPr algn="l" fontAlgn="b"/>
                      <a:endParaRPr lang="en-US" sz="1400" b="0" i="0" u="none" strike="noStrike">
                        <a:latin typeface="Arial"/>
                      </a:endParaRPr>
                    </a:p>
                  </a:txBody>
                  <a:tcPr marL="9525" marR="9525" marT="9525" marB="0" anchor="b"/>
                </a:tc>
                <a:tc>
                  <a:txBody>
                    <a:bodyPr/>
                    <a:lstStyle/>
                    <a:p>
                      <a:pPr algn="l" fontAlgn="b"/>
                      <a:endParaRPr lang="en-US" sz="1400" b="0" i="0" u="none" strike="noStrike">
                        <a:latin typeface="Arial"/>
                      </a:endParaRPr>
                    </a:p>
                  </a:txBody>
                  <a:tcPr marL="9525" marR="9525" marT="9525" marB="0" anchor="b"/>
                </a:tc>
                <a:tc>
                  <a:txBody>
                    <a:bodyPr/>
                    <a:lstStyle/>
                    <a:p>
                      <a:pPr algn="l" fontAlgn="b"/>
                      <a:endParaRPr lang="en-US" sz="1400" b="0" i="0" u="none" strike="noStrike">
                        <a:latin typeface="Arial"/>
                      </a:endParaRPr>
                    </a:p>
                  </a:txBody>
                  <a:tcPr marL="9525" marR="9525" marT="9525" marB="0" anchor="b"/>
                </a:tc>
                <a:tc>
                  <a:txBody>
                    <a:bodyPr/>
                    <a:lstStyle/>
                    <a:p>
                      <a:pPr algn="l" fontAlgn="b"/>
                      <a:r>
                        <a:rPr lang="en-US" sz="1400" b="0" i="0" u="none" strike="noStrike">
                          <a:latin typeface="Arial"/>
                        </a:rPr>
                        <a:t>   10,000.00 </a:t>
                      </a:r>
                    </a:p>
                  </a:txBody>
                  <a:tcPr marL="9525" marR="9525" marT="9525" marB="0" anchor="b"/>
                </a:tc>
              </a:tr>
              <a:tr h="472440">
                <a:tc>
                  <a:txBody>
                    <a:bodyPr/>
                    <a:lstStyle/>
                    <a:p>
                      <a:pPr algn="r" fontAlgn="b"/>
                      <a:r>
                        <a:rPr lang="en-US" sz="1400" b="0" i="0" u="none" strike="noStrike">
                          <a:latin typeface="Arial"/>
                        </a:rPr>
                        <a:t>1</a:t>
                      </a:r>
                    </a:p>
                  </a:txBody>
                  <a:tcPr marL="9525" marR="9525" marT="9525" marB="0" anchor="b"/>
                </a:tc>
                <a:tc>
                  <a:txBody>
                    <a:bodyPr/>
                    <a:lstStyle/>
                    <a:p>
                      <a:pPr algn="l" fontAlgn="b"/>
                      <a:r>
                        <a:rPr lang="en-US" sz="1400" b="0" i="0" u="none" strike="noStrike">
                          <a:latin typeface="Arial"/>
                        </a:rPr>
                        <a:t>   10,000.00 </a:t>
                      </a:r>
                    </a:p>
                  </a:txBody>
                  <a:tcPr marL="9525" marR="9525" marT="9525" marB="0" anchor="b"/>
                </a:tc>
                <a:tc>
                  <a:txBody>
                    <a:bodyPr/>
                    <a:lstStyle/>
                    <a:p>
                      <a:pPr algn="l" fontAlgn="b"/>
                      <a:r>
                        <a:rPr lang="en-US" sz="1400" b="0" i="0" u="none" strike="noStrike">
                          <a:latin typeface="Arial"/>
                        </a:rPr>
                        <a:t>    193.33 </a:t>
                      </a:r>
                    </a:p>
                  </a:txBody>
                  <a:tcPr marL="9525" marR="9525" marT="9525" marB="0" anchor="b"/>
                </a:tc>
                <a:tc>
                  <a:txBody>
                    <a:bodyPr/>
                    <a:lstStyle/>
                    <a:p>
                      <a:pPr algn="l" fontAlgn="b"/>
                      <a:r>
                        <a:rPr lang="en-US" sz="1400" b="0" i="0" u="none" strike="noStrike">
                          <a:latin typeface="Arial"/>
                        </a:rPr>
                        <a:t>     50.00 </a:t>
                      </a:r>
                    </a:p>
                  </a:txBody>
                  <a:tcPr marL="9525" marR="9525" marT="9525" marB="0" anchor="b"/>
                </a:tc>
                <a:tc>
                  <a:txBody>
                    <a:bodyPr/>
                    <a:lstStyle/>
                    <a:p>
                      <a:pPr algn="l" fontAlgn="b"/>
                      <a:r>
                        <a:rPr lang="en-US" sz="1400" b="0" i="0" u="none" strike="noStrike">
                          <a:latin typeface="Arial"/>
                        </a:rPr>
                        <a:t>    143.33 </a:t>
                      </a:r>
                    </a:p>
                  </a:txBody>
                  <a:tcPr marL="9525" marR="9525" marT="9525" marB="0" anchor="b"/>
                </a:tc>
                <a:tc>
                  <a:txBody>
                    <a:bodyPr/>
                    <a:lstStyle/>
                    <a:p>
                      <a:pPr algn="l" fontAlgn="b"/>
                      <a:r>
                        <a:rPr lang="en-US" sz="1400" b="0" i="0" u="none" strike="noStrike">
                          <a:latin typeface="Arial"/>
                        </a:rPr>
                        <a:t>     9,856.67 </a:t>
                      </a:r>
                    </a:p>
                  </a:txBody>
                  <a:tcPr marL="9525" marR="9525" marT="9525" marB="0" anchor="b"/>
                </a:tc>
              </a:tr>
              <a:tr h="472440">
                <a:tc>
                  <a:txBody>
                    <a:bodyPr/>
                    <a:lstStyle/>
                    <a:p>
                      <a:pPr algn="r" fontAlgn="b"/>
                      <a:r>
                        <a:rPr lang="en-US" sz="1400" b="0" i="0" u="none" strike="noStrike">
                          <a:latin typeface="Arial"/>
                        </a:rPr>
                        <a:t>2</a:t>
                      </a:r>
                    </a:p>
                  </a:txBody>
                  <a:tcPr marL="9525" marR="9525" marT="9525" marB="0" anchor="b"/>
                </a:tc>
                <a:tc>
                  <a:txBody>
                    <a:bodyPr/>
                    <a:lstStyle/>
                    <a:p>
                      <a:pPr algn="l" fontAlgn="b"/>
                      <a:r>
                        <a:rPr lang="en-US" sz="1400" b="0" i="0" u="none" strike="noStrike">
                          <a:latin typeface="Arial"/>
                        </a:rPr>
                        <a:t>     9,856.67 </a:t>
                      </a:r>
                    </a:p>
                  </a:txBody>
                  <a:tcPr marL="9525" marR="9525" marT="9525" marB="0" anchor="b"/>
                </a:tc>
                <a:tc>
                  <a:txBody>
                    <a:bodyPr/>
                    <a:lstStyle/>
                    <a:p>
                      <a:pPr algn="l" fontAlgn="b"/>
                      <a:r>
                        <a:rPr lang="en-US" sz="1400" b="0" i="0" u="none" strike="noStrike">
                          <a:latin typeface="Arial"/>
                        </a:rPr>
                        <a:t>    193.33 </a:t>
                      </a:r>
                    </a:p>
                  </a:txBody>
                  <a:tcPr marL="9525" marR="9525" marT="9525" marB="0" anchor="b"/>
                </a:tc>
                <a:tc>
                  <a:txBody>
                    <a:bodyPr/>
                    <a:lstStyle/>
                    <a:p>
                      <a:pPr algn="l" fontAlgn="b"/>
                      <a:r>
                        <a:rPr lang="en-US" sz="1400" b="0" i="0" u="none" strike="noStrike">
                          <a:latin typeface="Arial"/>
                        </a:rPr>
                        <a:t>     49.28 </a:t>
                      </a:r>
                    </a:p>
                  </a:txBody>
                  <a:tcPr marL="9525" marR="9525" marT="9525" marB="0" anchor="b"/>
                </a:tc>
                <a:tc>
                  <a:txBody>
                    <a:bodyPr/>
                    <a:lstStyle/>
                    <a:p>
                      <a:pPr algn="l" fontAlgn="b"/>
                      <a:r>
                        <a:rPr lang="en-US" sz="1400" b="0" i="0" u="none" strike="noStrike">
                          <a:latin typeface="Arial"/>
                        </a:rPr>
                        <a:t>    144.04 </a:t>
                      </a:r>
                    </a:p>
                  </a:txBody>
                  <a:tcPr marL="9525" marR="9525" marT="9525" marB="0" anchor="b"/>
                </a:tc>
                <a:tc>
                  <a:txBody>
                    <a:bodyPr/>
                    <a:lstStyle/>
                    <a:p>
                      <a:pPr algn="l" fontAlgn="b"/>
                      <a:r>
                        <a:rPr lang="en-US" sz="1400" b="0" i="0" u="none" strike="noStrike">
                          <a:latin typeface="Arial"/>
                        </a:rPr>
                        <a:t>     9,712.63 </a:t>
                      </a:r>
                    </a:p>
                  </a:txBody>
                  <a:tcPr marL="9525" marR="9525" marT="9525" marB="0" anchor="b"/>
                </a:tc>
              </a:tr>
              <a:tr h="472440">
                <a:tc>
                  <a:txBody>
                    <a:bodyPr/>
                    <a:lstStyle/>
                    <a:p>
                      <a:pPr algn="r" fontAlgn="b"/>
                      <a:r>
                        <a:rPr lang="en-US" sz="1400" b="0" i="0" u="none" strike="noStrike">
                          <a:latin typeface="Arial"/>
                        </a:rPr>
                        <a:t>3</a:t>
                      </a:r>
                    </a:p>
                  </a:txBody>
                  <a:tcPr marL="9525" marR="9525" marT="9525" marB="0" anchor="b"/>
                </a:tc>
                <a:tc>
                  <a:txBody>
                    <a:bodyPr/>
                    <a:lstStyle/>
                    <a:p>
                      <a:pPr algn="l" fontAlgn="b"/>
                      <a:r>
                        <a:rPr lang="en-US" sz="1400" b="0" i="0" u="none" strike="noStrike">
                          <a:latin typeface="Arial"/>
                        </a:rPr>
                        <a:t>     9,712.63 </a:t>
                      </a:r>
                    </a:p>
                  </a:txBody>
                  <a:tcPr marL="9525" marR="9525" marT="9525" marB="0" anchor="b"/>
                </a:tc>
                <a:tc>
                  <a:txBody>
                    <a:bodyPr/>
                    <a:lstStyle/>
                    <a:p>
                      <a:pPr algn="l" fontAlgn="b"/>
                      <a:r>
                        <a:rPr lang="en-US" sz="1400" b="0" i="0" u="none" strike="noStrike">
                          <a:latin typeface="Arial"/>
                        </a:rPr>
                        <a:t>    193.33 </a:t>
                      </a:r>
                    </a:p>
                  </a:txBody>
                  <a:tcPr marL="9525" marR="9525" marT="9525" marB="0" anchor="b"/>
                </a:tc>
                <a:tc>
                  <a:txBody>
                    <a:bodyPr/>
                    <a:lstStyle/>
                    <a:p>
                      <a:pPr algn="l" fontAlgn="b"/>
                      <a:r>
                        <a:rPr lang="en-US" sz="1400" b="0" i="0" u="none" strike="noStrike">
                          <a:latin typeface="Arial"/>
                        </a:rPr>
                        <a:t>     48.56 </a:t>
                      </a:r>
                    </a:p>
                  </a:txBody>
                  <a:tcPr marL="9525" marR="9525" marT="9525" marB="0" anchor="b"/>
                </a:tc>
                <a:tc>
                  <a:txBody>
                    <a:bodyPr/>
                    <a:lstStyle/>
                    <a:p>
                      <a:pPr algn="l" fontAlgn="b"/>
                      <a:r>
                        <a:rPr lang="en-US" sz="1400" b="0" i="0" u="none" strike="noStrike">
                          <a:latin typeface="Arial"/>
                        </a:rPr>
                        <a:t>    144.76 </a:t>
                      </a:r>
                    </a:p>
                  </a:txBody>
                  <a:tcPr marL="9525" marR="9525" marT="9525" marB="0" anchor="b"/>
                </a:tc>
                <a:tc>
                  <a:txBody>
                    <a:bodyPr/>
                    <a:lstStyle/>
                    <a:p>
                      <a:pPr algn="l" fontAlgn="b"/>
                      <a:r>
                        <a:rPr lang="en-US" sz="1400" b="0" i="0" u="none" strike="noStrike" dirty="0">
                          <a:latin typeface="Arial"/>
                        </a:rPr>
                        <a:t>     9,567.86 </a:t>
                      </a:r>
                    </a:p>
                  </a:txBody>
                  <a:tcPr marL="9525" marR="9525" marT="9525" marB="0" anchor="b"/>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PMT Function in Excel</a:t>
            </a:r>
            <a:endParaRPr lang="en-US" dirty="0"/>
          </a:p>
        </p:txBody>
      </p:sp>
      <p:sp>
        <p:nvSpPr>
          <p:cNvPr id="14339" name="Content Placeholder 2"/>
          <p:cNvSpPr>
            <a:spLocks noGrp="1"/>
          </p:cNvSpPr>
          <p:nvPr>
            <p:ph idx="1"/>
          </p:nvPr>
        </p:nvSpPr>
        <p:spPr/>
        <p:txBody>
          <a:bodyPr>
            <a:normAutofit fontScale="77500" lnSpcReduction="20000"/>
          </a:bodyPr>
          <a:lstStyle/>
          <a:p>
            <a:r>
              <a:rPr lang="en-US" smtClean="0"/>
              <a:t>Calculates payment for a loan based on:</a:t>
            </a:r>
          </a:p>
          <a:p>
            <a:pPr lvl="1"/>
            <a:r>
              <a:rPr lang="en-US" smtClean="0"/>
              <a:t>Constant payments and</a:t>
            </a:r>
          </a:p>
          <a:p>
            <a:pPr lvl="1"/>
            <a:r>
              <a:rPr lang="en-US" smtClean="0"/>
              <a:t>Constant interest rate</a:t>
            </a:r>
          </a:p>
          <a:p>
            <a:r>
              <a:rPr lang="en-US" smtClean="0"/>
              <a:t>Arguments (variables) needed</a:t>
            </a:r>
          </a:p>
          <a:p>
            <a:pPr lvl="1"/>
            <a:r>
              <a:rPr lang="en-US" smtClean="0"/>
              <a:t>Rate – interest rate per period</a:t>
            </a:r>
          </a:p>
          <a:p>
            <a:pPr lvl="2"/>
            <a:r>
              <a:rPr lang="en-US" smtClean="0"/>
              <a:t>Example:    .06/12  </a:t>
            </a:r>
          </a:p>
          <a:p>
            <a:pPr lvl="2"/>
            <a:r>
              <a:rPr lang="en-US" smtClean="0"/>
              <a:t>6% interest paid monthly</a:t>
            </a:r>
          </a:p>
          <a:p>
            <a:pPr lvl="1"/>
            <a:r>
              <a:rPr lang="en-US" smtClean="0"/>
              <a:t>Nper – total # loan payments</a:t>
            </a:r>
          </a:p>
          <a:p>
            <a:pPr lvl="1"/>
            <a:r>
              <a:rPr lang="en-US" smtClean="0"/>
              <a:t>Pv – Present value</a:t>
            </a:r>
          </a:p>
          <a:p>
            <a:pPr lvl="2"/>
            <a:r>
              <a:rPr lang="en-US" smtClean="0"/>
              <a:t>Expressed as a negative number</a:t>
            </a:r>
          </a:p>
          <a:p>
            <a:pPr lvl="1"/>
            <a:r>
              <a:rPr lang="en-US" smtClean="0"/>
              <a:t>Optional Arguments – use defaults here</a:t>
            </a:r>
          </a:p>
          <a:p>
            <a:pPr lvl="2"/>
            <a:r>
              <a:rPr lang="en-US" smtClean="0"/>
              <a:t>Fv – future value, usually 0</a:t>
            </a:r>
          </a:p>
          <a:p>
            <a:pPr lvl="2"/>
            <a:r>
              <a:rPr lang="en-US" smtClean="0"/>
              <a:t>Type – is payment made at beginning or end of month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Steps for creating Amortization Table</a:t>
            </a:r>
            <a:endParaRPr lang="en-US" dirty="0"/>
          </a:p>
        </p:txBody>
      </p:sp>
      <p:sp>
        <p:nvSpPr>
          <p:cNvPr id="3" name="Content Placeholder 2"/>
          <p:cNvSpPr>
            <a:spLocks noGrp="1"/>
          </p:cNvSpPr>
          <p:nvPr>
            <p:ph idx="1"/>
          </p:nvPr>
        </p:nvSpPr>
        <p:spPr/>
        <p:txBody>
          <a:bodyPr>
            <a:normAutofit fontScale="70000" lnSpcReduction="20000"/>
          </a:bodyPr>
          <a:lstStyle/>
          <a:p>
            <a:pPr marL="274320" indent="-274320" fontAlgn="auto">
              <a:spcAft>
                <a:spcPts val="0"/>
              </a:spcAft>
              <a:buFont typeface="Wingdings"/>
              <a:buChar char=""/>
              <a:defRPr/>
            </a:pPr>
            <a:r>
              <a:rPr lang="en-US" dirty="0" smtClean="0"/>
              <a:t>Open Blank Excel Spreadsheet</a:t>
            </a:r>
          </a:p>
          <a:p>
            <a:pPr marL="274320" indent="-274320" fontAlgn="auto">
              <a:spcAft>
                <a:spcPts val="0"/>
              </a:spcAft>
              <a:buFont typeface="Wingdings"/>
              <a:buChar char=""/>
              <a:defRPr/>
            </a:pPr>
            <a:r>
              <a:rPr lang="en-US" dirty="0" smtClean="0"/>
              <a:t>Step 1:  Fill in column headings</a:t>
            </a:r>
          </a:p>
          <a:p>
            <a:pPr marL="640080" lvl="1" indent="-274320" fontAlgn="auto">
              <a:spcAft>
                <a:spcPts val="0"/>
              </a:spcAft>
              <a:buFont typeface="Wingdings 2"/>
              <a:buChar char=""/>
              <a:defRPr/>
            </a:pPr>
            <a:r>
              <a:rPr lang="en-US" dirty="0" smtClean="0"/>
              <a:t>Month</a:t>
            </a:r>
          </a:p>
          <a:p>
            <a:pPr marL="640080" lvl="1" indent="-274320" fontAlgn="auto">
              <a:spcAft>
                <a:spcPts val="0"/>
              </a:spcAft>
              <a:buFont typeface="Wingdings 2"/>
              <a:buChar char=""/>
              <a:defRPr/>
            </a:pPr>
            <a:r>
              <a:rPr lang="en-US" dirty="0" smtClean="0"/>
              <a:t>Beg Balance</a:t>
            </a:r>
          </a:p>
          <a:p>
            <a:pPr marL="640080" lvl="1" indent="-274320" fontAlgn="auto">
              <a:spcAft>
                <a:spcPts val="0"/>
              </a:spcAft>
              <a:buFont typeface="Wingdings 2"/>
              <a:buChar char=""/>
              <a:defRPr/>
            </a:pPr>
            <a:r>
              <a:rPr lang="en-US" dirty="0" smtClean="0"/>
              <a:t>Payment</a:t>
            </a:r>
          </a:p>
          <a:p>
            <a:pPr marL="640080" lvl="1" indent="-274320" fontAlgn="auto">
              <a:spcAft>
                <a:spcPts val="0"/>
              </a:spcAft>
              <a:buFont typeface="Wingdings 2"/>
              <a:buChar char=""/>
              <a:defRPr/>
            </a:pPr>
            <a:r>
              <a:rPr lang="en-US" dirty="0" smtClean="0"/>
              <a:t>Interest</a:t>
            </a:r>
          </a:p>
          <a:p>
            <a:pPr marL="640080" lvl="1" indent="-274320" fontAlgn="auto">
              <a:spcAft>
                <a:spcPts val="0"/>
              </a:spcAft>
              <a:buFont typeface="Wingdings 2"/>
              <a:buChar char=""/>
              <a:defRPr/>
            </a:pPr>
            <a:r>
              <a:rPr lang="en-US" dirty="0" smtClean="0"/>
              <a:t>Principal</a:t>
            </a:r>
          </a:p>
          <a:p>
            <a:pPr marL="640080" lvl="1" indent="-274320" fontAlgn="auto">
              <a:spcAft>
                <a:spcPts val="0"/>
              </a:spcAft>
              <a:buFont typeface="Wingdings 2"/>
              <a:buChar char=""/>
              <a:defRPr/>
            </a:pPr>
            <a:r>
              <a:rPr lang="en-US" dirty="0" smtClean="0"/>
              <a:t>End Balance</a:t>
            </a:r>
          </a:p>
          <a:p>
            <a:pPr marL="274320" indent="-274320" fontAlgn="auto">
              <a:spcAft>
                <a:spcPts val="0"/>
              </a:spcAft>
              <a:buFont typeface="Wingdings"/>
              <a:buChar char=""/>
              <a:defRPr/>
            </a:pPr>
            <a:r>
              <a:rPr lang="en-US" dirty="0" smtClean="0"/>
              <a:t>Step 2: </a:t>
            </a:r>
          </a:p>
          <a:p>
            <a:pPr marL="640080" lvl="1" indent="-274320" fontAlgn="auto">
              <a:spcAft>
                <a:spcPts val="0"/>
              </a:spcAft>
              <a:buFont typeface="Wingdings 2"/>
              <a:buChar char=""/>
              <a:defRPr/>
            </a:pPr>
            <a:r>
              <a:rPr lang="en-US" dirty="0" smtClean="0"/>
              <a:t>Fill month column with total # of payments</a:t>
            </a:r>
          </a:p>
          <a:p>
            <a:pPr lvl="2" indent="-182880" fontAlgn="auto">
              <a:spcAft>
                <a:spcPts val="0"/>
              </a:spcAft>
              <a:buClr>
                <a:schemeClr val="accent1">
                  <a:shade val="75000"/>
                </a:schemeClr>
              </a:buClr>
              <a:buFont typeface="Wingdings"/>
              <a:buChar char=""/>
              <a:defRPr/>
            </a:pPr>
            <a:r>
              <a:rPr lang="en-US" dirty="0" smtClean="0"/>
              <a:t>Must be established in order to fill formulas</a:t>
            </a:r>
          </a:p>
          <a:p>
            <a:pPr lvl="2" indent="-182880" fontAlgn="auto">
              <a:spcAft>
                <a:spcPts val="0"/>
              </a:spcAft>
              <a:buClr>
                <a:schemeClr val="accent1">
                  <a:shade val="75000"/>
                </a:schemeClr>
              </a:buClr>
              <a:buFont typeface="Wingdings"/>
              <a:buChar char=""/>
              <a:defRPr/>
            </a:pPr>
            <a:r>
              <a:rPr lang="en-US" dirty="0" smtClean="0"/>
              <a:t>Begin with 0</a:t>
            </a:r>
          </a:p>
          <a:p>
            <a:pPr marL="640080" lvl="1" indent="-274320" fontAlgn="auto">
              <a:spcAft>
                <a:spcPts val="0"/>
              </a:spcAft>
              <a:buFont typeface="Wingdings 2"/>
              <a:buChar char=""/>
              <a:defRPr/>
            </a:pPr>
            <a:r>
              <a:rPr lang="en-US" dirty="0" smtClean="0"/>
              <a:t>Example: 5 year loan, paid monthly</a:t>
            </a:r>
          </a:p>
          <a:p>
            <a:pPr lvl="2" indent="-182880" fontAlgn="auto">
              <a:spcAft>
                <a:spcPts val="0"/>
              </a:spcAft>
              <a:buClr>
                <a:schemeClr val="accent1">
                  <a:shade val="75000"/>
                </a:schemeClr>
              </a:buClr>
              <a:buFont typeface="Wingdings"/>
              <a:buChar char=""/>
              <a:defRPr/>
            </a:pPr>
            <a:r>
              <a:rPr lang="en-US" dirty="0" smtClean="0"/>
              <a:t>5 x 12 = 60 payments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Steps Continued…</a:t>
            </a:r>
            <a:endParaRPr lang="en-US" dirty="0"/>
          </a:p>
        </p:txBody>
      </p:sp>
      <p:sp>
        <p:nvSpPr>
          <p:cNvPr id="16387" name="Content Placeholder 2"/>
          <p:cNvSpPr>
            <a:spLocks noGrp="1"/>
          </p:cNvSpPr>
          <p:nvPr>
            <p:ph idx="1"/>
          </p:nvPr>
        </p:nvSpPr>
        <p:spPr/>
        <p:txBody>
          <a:bodyPr>
            <a:normAutofit fontScale="92500" lnSpcReduction="10000"/>
          </a:bodyPr>
          <a:lstStyle/>
          <a:p>
            <a:r>
              <a:rPr lang="en-US" smtClean="0"/>
              <a:t>Steps 3: Type in loan amount in F2</a:t>
            </a:r>
          </a:p>
          <a:p>
            <a:pPr lvl="1"/>
            <a:r>
              <a:rPr lang="en-US" smtClean="0"/>
              <a:t>Only cell without formula</a:t>
            </a:r>
          </a:p>
          <a:p>
            <a:r>
              <a:rPr lang="en-US" smtClean="0"/>
              <a:t>Step 4: Fill in formulas for cells B3, C3, D3, E3, F3</a:t>
            </a:r>
          </a:p>
          <a:p>
            <a:pPr lvl="1"/>
            <a:r>
              <a:rPr lang="en-US" smtClean="0"/>
              <a:t>B3 formula =F2</a:t>
            </a:r>
          </a:p>
          <a:p>
            <a:pPr lvl="2"/>
            <a:r>
              <a:rPr lang="en-US" smtClean="0"/>
              <a:t>End balance amount used to calculate next payment</a:t>
            </a:r>
          </a:p>
          <a:p>
            <a:pPr lvl="1"/>
            <a:r>
              <a:rPr lang="en-US" smtClean="0"/>
              <a:t>C3 formula – calculated monthly payment</a:t>
            </a:r>
          </a:p>
          <a:p>
            <a:pPr lvl="2"/>
            <a:r>
              <a:rPr lang="en-US" smtClean="0"/>
              <a:t>PMT function</a:t>
            </a:r>
          </a:p>
          <a:p>
            <a:pPr lvl="2"/>
            <a:r>
              <a:rPr lang="en-US" smtClean="0"/>
              <a:t>Click        button next to formula bar </a:t>
            </a:r>
          </a:p>
          <a:p>
            <a:pPr lvl="2"/>
            <a:r>
              <a:rPr lang="en-US" smtClean="0"/>
              <a:t>Type Payment in search box</a:t>
            </a:r>
          </a:p>
          <a:p>
            <a:pPr lvl="2"/>
            <a:r>
              <a:rPr lang="en-US" smtClean="0"/>
              <a:t>Choose PMT</a:t>
            </a:r>
          </a:p>
        </p:txBody>
      </p:sp>
      <p:pic>
        <p:nvPicPr>
          <p:cNvPr id="16388" name="Picture 3"/>
          <p:cNvPicPr>
            <a:picLocks noChangeAspect="1" noChangeArrowheads="1"/>
          </p:cNvPicPr>
          <p:nvPr/>
        </p:nvPicPr>
        <p:blipFill>
          <a:blip r:embed="rId3" cstate="print"/>
          <a:srcRect l="13889" t="15111" r="82777" b="81332"/>
          <a:stretch>
            <a:fillRect/>
          </a:stretch>
        </p:blipFill>
        <p:spPr bwMode="auto">
          <a:xfrm>
            <a:off x="2057400" y="4648200"/>
            <a:ext cx="457200" cy="304800"/>
          </a:xfrm>
          <a:prstGeom prst="rect">
            <a:avLst/>
          </a:prstGeom>
          <a:noFill/>
          <a:ln w="9525">
            <a:noFill/>
            <a:miter lim="800000"/>
            <a:headEnd/>
            <a:tailEnd/>
          </a:ln>
        </p:spPr>
      </p:pic>
      <p:pic>
        <p:nvPicPr>
          <p:cNvPr id="16389" name="Picture 5"/>
          <p:cNvPicPr>
            <a:picLocks noChangeAspect="1" noChangeArrowheads="1"/>
          </p:cNvPicPr>
          <p:nvPr/>
        </p:nvPicPr>
        <p:blipFill>
          <a:blip r:embed="rId4" cstate="print"/>
          <a:srcRect l="50555" t="7111" r="19444" b="51111"/>
          <a:stretch>
            <a:fillRect/>
          </a:stretch>
        </p:blipFill>
        <p:spPr bwMode="auto">
          <a:xfrm>
            <a:off x="6248400" y="4602721"/>
            <a:ext cx="2590800" cy="225528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TotalTime>
  <Words>958</Words>
  <Application>Microsoft Office PowerPoint</Application>
  <PresentationFormat>On-screen Show (4:3)</PresentationFormat>
  <Paragraphs>229</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LSP 120: Quantitative Reasoning and Technological Literacy  Section 118</vt:lpstr>
      <vt:lpstr>Loans and Credit Cards</vt:lpstr>
      <vt:lpstr>Loan Types</vt:lpstr>
      <vt:lpstr>Goal for this lesson</vt:lpstr>
      <vt:lpstr>Example</vt:lpstr>
      <vt:lpstr>Create an Amortization Table</vt:lpstr>
      <vt:lpstr>PMT Function in Excel</vt:lpstr>
      <vt:lpstr>Steps for creating Amortization Table</vt:lpstr>
      <vt:lpstr>Steps Continued…</vt:lpstr>
      <vt:lpstr>More Stpes…</vt:lpstr>
      <vt:lpstr>Next…</vt:lpstr>
      <vt:lpstr>Format Columns</vt:lpstr>
      <vt:lpstr>What Have we Learned?</vt:lpstr>
      <vt:lpstr>Credit Card Interest</vt:lpstr>
      <vt:lpstr>Slide 15</vt:lpstr>
      <vt:lpstr>The Bill…</vt:lpstr>
      <vt:lpstr>Minimum Payment</vt:lpstr>
      <vt:lpstr>Result after 5 years</vt:lpstr>
      <vt:lpstr>Flat Monthly Payment</vt:lpstr>
      <vt:lpstr>Pay off the Balance in Set Time</vt:lpstr>
      <vt:lpstr>Review  of Formulas</vt:lpstr>
      <vt:lpstr>Pay Day Loans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Loans and Credit Cards</dc:title>
  <dc:creator>Joanna</dc:creator>
  <cp:lastModifiedBy>Quantitative Reasoning Center</cp:lastModifiedBy>
  <cp:revision>27</cp:revision>
  <dcterms:created xsi:type="dcterms:W3CDTF">2009-11-04T14:22:00Z</dcterms:created>
  <dcterms:modified xsi:type="dcterms:W3CDTF">2010-11-03T20:38:49Z</dcterms:modified>
</cp:coreProperties>
</file>